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7596188" cy="106918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747775"/>
          </p15:clr>
        </p15:guide>
        <p15:guide id="2" pos="23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A52F64-8A27-4090-9262-B17FA9FC65B0}" v="2" dt="2023-11-16T11:57:18.7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2280" y="78"/>
      </p:cViewPr>
      <p:guideLst>
        <p:guide orient="horz" pos="2268"/>
        <p:guide pos="23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1260" y="685800"/>
            <a:ext cx="243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1388" y="685800"/>
            <a:ext cx="2436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8939" y="1547778"/>
            <a:ext cx="7078200" cy="4266900"/>
          </a:xfrm>
          <a:prstGeom prst="rect">
            <a:avLst/>
          </a:prstGeom>
        </p:spPr>
        <p:txBody>
          <a:bodyPr spcFirstLastPara="1" wrap="square" lIns="125625" tIns="125625" rIns="125625" bIns="125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1pPr>
            <a:lvl2pPr lvl="1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2pPr>
            <a:lvl3pPr lvl="2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3pPr>
            <a:lvl4pPr lvl="3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4pPr>
            <a:lvl5pPr lvl="4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5pPr>
            <a:lvl6pPr lvl="5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6pPr>
            <a:lvl7pPr lvl="6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7pPr>
            <a:lvl8pPr lvl="7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8pPr>
            <a:lvl9pPr lvl="8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8932" y="5891409"/>
            <a:ext cx="7078200" cy="16476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8932" y="2299346"/>
            <a:ext cx="7078200" cy="4081800"/>
          </a:xfrm>
          <a:prstGeom prst="rect">
            <a:avLst/>
          </a:prstGeom>
        </p:spPr>
        <p:txBody>
          <a:bodyPr spcFirstLastPara="1" wrap="square" lIns="125625" tIns="125625" rIns="125625" bIns="125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500"/>
              <a:buNone/>
              <a:defRPr sz="165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8932" y="6552657"/>
            <a:ext cx="7078200" cy="27039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8932" y="4471058"/>
            <a:ext cx="7078200" cy="17496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8932" y="925091"/>
            <a:ext cx="7078200" cy="11907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8932" y="2395696"/>
            <a:ext cx="7078200" cy="71016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8932" y="925091"/>
            <a:ext cx="7078200" cy="11907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8932" y="2395696"/>
            <a:ext cx="3322800" cy="71016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014317" y="2395696"/>
            <a:ext cx="3322800" cy="71016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8932" y="925091"/>
            <a:ext cx="7078200" cy="11907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8932" y="1154948"/>
            <a:ext cx="2332800" cy="1570800"/>
          </a:xfrm>
          <a:prstGeom prst="rect">
            <a:avLst/>
          </a:prstGeom>
        </p:spPr>
        <p:txBody>
          <a:bodyPr spcFirstLastPara="1" wrap="square" lIns="125625" tIns="125625" rIns="125625" bIns="125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8932" y="2888617"/>
            <a:ext cx="2332800" cy="66093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7255" y="935745"/>
            <a:ext cx="5289900" cy="85038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98000" y="-260"/>
            <a:ext cx="3798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5625" tIns="125625" rIns="125625" bIns="125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0553" y="2563450"/>
            <a:ext cx="3360300" cy="3081300"/>
          </a:xfrm>
          <a:prstGeom prst="rect">
            <a:avLst/>
          </a:prstGeom>
        </p:spPr>
        <p:txBody>
          <a:bodyPr spcFirstLastPara="1" wrap="square" lIns="125625" tIns="125625" rIns="125625" bIns="125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0553" y="5826865"/>
            <a:ext cx="3360300" cy="2567400"/>
          </a:xfrm>
          <a:prstGeom prst="rect">
            <a:avLst/>
          </a:prstGeom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03285" y="1505164"/>
            <a:ext cx="3187500" cy="76812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8932" y="8794266"/>
            <a:ext cx="4983300" cy="12579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8932" y="925091"/>
            <a:ext cx="7078200" cy="11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5625" tIns="125625" rIns="125625" bIns="125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8932" y="2395696"/>
            <a:ext cx="7078200" cy="71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5625" tIns="125625" rIns="125625" bIns="1256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38144" y="9693616"/>
            <a:ext cx="4557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5625" tIns="125625" rIns="125625" bIns="1256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gbr01.safelinks.protection.outlook.com/?url=https%3A%2F%2Ftwitter.com%2FRAFHIVE&amp;data=05%7C01%7CNerys.Bell519%40mod.gov.uk%7C8f3f2b86b63847d96e1808dbdfb375d7%7Cbe7760ed5953484bae95d0a16dfa09e5%7C0%7C0%7C638349734087773476%7CUnknown%7CTWFpbGZsb3d8eyJWIjoiMC4wLjAwMDAiLCJQIjoiV2luMzIiLCJBTiI6Ik1haWwiLCJXVCI6Mn0%3D%7C3000%7C%7C%7C&amp;sdata=MSfbACFgQ8QGfU5sK8xu%2Fk3mNGmMrvhEAaW7frHHtKQ%3D&amp;reserved=0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hyperlink" Target="https://gbr01.safelinks.protection.outlook.com/?url=https%3A%2F%2Finstagram.com%2Frafhiveinformationservice%3Futm_medium%3Dcopy_link&amp;data=05%7C01%7CNerys.Bell519%40mod.gov.uk%7C8f3f2b86b63847d96e1808dbdfb375d7%7Cbe7760ed5953484bae95d0a16dfa09e5%7C0%7C0%7C638349734087773476%7CUnknown%7CTWFpbGZsb3d8eyJWIjoiMC4wLjAwMDAiLCJQIjoiV2luMzIiLCJBTiI6Ik1haWwiLCJXVCI6Mn0%3D%7C3000%7C%7C%7C&amp;sdata=tyDFVEnZOsekm5BqD1JQX1u%2FxRckXqDnh9S4NgDkW%2Fk%3D&amp;reserved=0" TargetMode="External"/><Relationship Id="rId17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s://www.raf.mod.uk/serving-families/hive-finder/" TargetMode="External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gbr01.safelinks.protection.outlook.com/?url=https%3A%2F%2Fmodgovuk.sharepoint.com%2Fteams%2F24542%2FSitePages%2FPage-Deployment(1).aspx%3Fcsf%3D1%26web%3D1%26e%3DsJFmKq%26cid%3D1ee04da9-d2b0-429b-8325-a515e2606b35&amp;data=05%7C01%7CNerys.Bell519%40mod.gov.uk%7C2f5283c1f7e74221fdb008dbe138b3ea%7Cbe7760ed5953484bae95d0a16dfa09e5%7C0%7C0%7C638351405877999140%7CUnknown%7CTWFpbGZsb3d8eyJWIjoiMC4wLjAwMDAiLCJQIjoiV2luMzIiLCJBTiI6Ik1haWwiLCJXVCI6Mn0%3D%7C3000%7C%7C%7C&amp;sdata=uLcHbZId8l9A0nSVODneOJn1gNBvXYzPIEmbw25jETg%3D&amp;reserved=0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hyperlink" Target="https://gbr01.safelinks.protection.outlook.com/?url=https%3A%2F%2Fwww.facebook.com%2FRAF-HIVE-1073111216043186%2F&amp;data=05%7C01%7CNerys.Bell519%40mod.gov.uk%7C8f3f2b86b63847d96e1808dbdfb375d7%7Cbe7760ed5953484bae95d0a16dfa09e5%7C0%7C0%7C638349734087773476%7CUnknown%7CTWFpbGZsb3d8eyJWIjoiMC4wLjAwMDAiLCJQIjoiV2luMzIiLCJBTiI6Ik1haWwiLCJXVCI6Mn0%3D%7C3000%7C%7C%7C&amp;sdata=zMczaAu4DigxKZxxxlEsRFrIzPStPjvfk8gm6RFNxZQ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1893" y="10037975"/>
            <a:ext cx="7596000" cy="6768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pic>
        <p:nvPicPr>
          <p:cNvPr id="55" name="Google Shape;55;p13" descr="Image shows RAF Regiment walking towards Chinook with baggage and rifles."/>
          <p:cNvPicPr preferRelativeResize="0"/>
          <p:nvPr/>
        </p:nvPicPr>
        <p:blipFill>
          <a:blip r:embed="rId3">
            <a:alphaModFix amt="52999"/>
          </a:blip>
          <a:stretch>
            <a:fillRect/>
          </a:stretch>
        </p:blipFill>
        <p:spPr>
          <a:xfrm>
            <a:off x="0" y="958325"/>
            <a:ext cx="7596000" cy="5488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7596001" cy="194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8325" y="301100"/>
            <a:ext cx="1609725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 descr="Address Book with solid fill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1925" y="301100"/>
            <a:ext cx="70485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763050" y="196325"/>
            <a:ext cx="4845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>
                <a:solidFill>
                  <a:schemeClr val="lt1"/>
                </a:solidFill>
              </a:rPr>
              <a:t>NEW DEPLOYMENT GUIDES</a:t>
            </a:r>
            <a:endParaRPr sz="2600"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lt1"/>
                </a:solidFill>
              </a:rPr>
              <a:t>AVAILABLE NOW!</a:t>
            </a:r>
            <a:endParaRPr sz="2200">
              <a:solidFill>
                <a:schemeClr val="lt1"/>
              </a:solidFill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-2150" y="6212850"/>
            <a:ext cx="7596000" cy="16506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0" y="6212852"/>
            <a:ext cx="7596000" cy="16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lt1"/>
                </a:solidFill>
              </a:rPr>
              <a:t>The revised RAF Deployment Support Guides are now available to Service Personnel and their family members.</a:t>
            </a:r>
            <a:endParaRPr dirty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lt1"/>
                </a:solidFill>
              </a:rPr>
              <a:t>Three new publications offering one resource to access deployment information for RAF Service Personnel, their Family Members and Young People.</a:t>
            </a:r>
            <a:endParaRPr dirty="0">
              <a:solidFill>
                <a:schemeClr val="lt1"/>
              </a:solidFill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80582" y="2554900"/>
            <a:ext cx="1430551" cy="2135736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-1199992">
            <a:off x="719747" y="3475283"/>
            <a:ext cx="1460772" cy="2135738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199992">
            <a:off x="5415481" y="3475283"/>
            <a:ext cx="1460772" cy="2135738"/>
          </a:xfrm>
          <a:prstGeom prst="rect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5" name="Google Shape;65;p13"/>
          <p:cNvSpPr/>
          <p:nvPr/>
        </p:nvSpPr>
        <p:spPr>
          <a:xfrm>
            <a:off x="435725" y="2325325"/>
            <a:ext cx="1430400" cy="798000"/>
          </a:xfrm>
          <a:prstGeom prst="wedgeRoundRectCallout">
            <a:avLst>
              <a:gd name="adj1" fmla="val 22574"/>
              <a:gd name="adj2" fmla="val 64108"/>
              <a:gd name="adj3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</a:rPr>
              <a:t>Service Personnel</a:t>
            </a:r>
            <a:endParaRPr sz="1700" b="1" dirty="0">
              <a:solidFill>
                <a:schemeClr val="dk1"/>
              </a:solidFill>
            </a:endParaRPr>
          </a:p>
        </p:txBody>
      </p:sp>
      <p:sp>
        <p:nvSpPr>
          <p:cNvPr id="66" name="Google Shape;66;p13"/>
          <p:cNvSpPr/>
          <p:nvPr/>
        </p:nvSpPr>
        <p:spPr>
          <a:xfrm flipH="1">
            <a:off x="5837450" y="2325325"/>
            <a:ext cx="1430400" cy="798000"/>
          </a:xfrm>
          <a:prstGeom prst="wedgeRoundRectCallout">
            <a:avLst>
              <a:gd name="adj1" fmla="val 22574"/>
              <a:gd name="adj2" fmla="val 64108"/>
              <a:gd name="adj3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</a:rPr>
              <a:t>Young People</a:t>
            </a:r>
            <a:endParaRPr sz="1700" b="1" dirty="0">
              <a:solidFill>
                <a:schemeClr val="dk1"/>
              </a:solidFill>
            </a:endParaRPr>
          </a:p>
        </p:txBody>
      </p:sp>
      <p:sp>
        <p:nvSpPr>
          <p:cNvPr id="67" name="Google Shape;67;p13"/>
          <p:cNvSpPr/>
          <p:nvPr/>
        </p:nvSpPr>
        <p:spPr>
          <a:xfrm flipH="1">
            <a:off x="3080582" y="4988899"/>
            <a:ext cx="1430400" cy="798000"/>
          </a:xfrm>
          <a:prstGeom prst="wedgeRoundRectCallout">
            <a:avLst>
              <a:gd name="adj1" fmla="val 22775"/>
              <a:gd name="adj2" fmla="val -63415"/>
              <a:gd name="adj3" fmla="val 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solidFill>
                  <a:schemeClr val="dk1"/>
                </a:solidFill>
              </a:rPr>
              <a:t>Family Members</a:t>
            </a:r>
            <a:endParaRPr sz="1700" b="1" dirty="0">
              <a:solidFill>
                <a:schemeClr val="dk1"/>
              </a:solidFill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859605" y="8008858"/>
            <a:ext cx="6736395" cy="21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397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GB" dirty="0">
                <a:solidFill>
                  <a:schemeClr val="dk1"/>
                </a:solidFill>
              </a:rPr>
              <a:t>Guides are available to download from the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b="1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RAF Community Support Deployment SharePoint site</a:t>
            </a:r>
            <a:endParaRPr b="1" dirty="0">
              <a:solidFill>
                <a:schemeClr val="dk1"/>
              </a:solidFill>
            </a:endParaRPr>
          </a:p>
          <a:p>
            <a:pPr marL="1397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endParaRPr lang="en-GB" dirty="0">
              <a:solidFill>
                <a:schemeClr val="dk1"/>
              </a:solidFill>
            </a:endParaRPr>
          </a:p>
          <a:p>
            <a:pPr marL="1397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GB" dirty="0">
                <a:solidFill>
                  <a:schemeClr val="dk1"/>
                </a:solidFill>
              </a:rPr>
              <a:t>Specific Station guides are available in digital or hard copies from your RAF HIVE Service </a:t>
            </a:r>
            <a:r>
              <a:rPr lang="en-GB" b="1" u="sng" dirty="0">
                <a:solidFill>
                  <a:schemeClr val="hlink"/>
                </a:solidFill>
                <a:hlinkClick r:id="rId11"/>
              </a:rPr>
              <a:t>https://www.raf.mod.uk/serving-families/hive-finder/</a:t>
            </a:r>
            <a:r>
              <a:rPr lang="en-GB" b="1" u="sng" dirty="0">
                <a:solidFill>
                  <a:schemeClr val="hlink"/>
                </a:solidFill>
              </a:rPr>
              <a:t>      </a:t>
            </a:r>
          </a:p>
          <a:p>
            <a:pPr marL="1397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r>
              <a:rPr lang="en-GB" dirty="0">
                <a:solidFill>
                  <a:schemeClr val="dk1"/>
                </a:solidFill>
              </a:rPr>
              <a:t>or visit your local RAF HIVE Information Centre – we are </a:t>
            </a:r>
            <a:r>
              <a:rPr lang="en-GB">
                <a:solidFill>
                  <a:schemeClr val="dk1"/>
                </a:solidFill>
              </a:rPr>
              <a:t>here to support</a:t>
            </a:r>
            <a:r>
              <a:rPr lang="en-GB" dirty="0">
                <a:solidFill>
                  <a:schemeClr val="dk1"/>
                </a:solidFill>
              </a:rPr>
              <a:t>!</a:t>
            </a:r>
          </a:p>
          <a:p>
            <a:pPr marL="1397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69" name="Google Shape;69;p13"/>
          <p:cNvSpPr/>
          <p:nvPr/>
        </p:nvSpPr>
        <p:spPr>
          <a:xfrm>
            <a:off x="5094298" y="10148350"/>
            <a:ext cx="2271006" cy="396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RAF HIVE Instagram</a:t>
            </a:r>
            <a:endParaRPr sz="1600" b="1" dirty="0">
              <a:solidFill>
                <a:schemeClr val="bg1"/>
              </a:solidFill>
            </a:endParaRPr>
          </a:p>
        </p:txBody>
      </p:sp>
      <p:sp>
        <p:nvSpPr>
          <p:cNvPr id="70" name="Google Shape;70;p13"/>
          <p:cNvSpPr/>
          <p:nvPr/>
        </p:nvSpPr>
        <p:spPr>
          <a:xfrm>
            <a:off x="2855763" y="10148350"/>
            <a:ext cx="1880100" cy="396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RAF HIVE X.com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71" name="Google Shape;71;p13"/>
          <p:cNvSpPr/>
          <p:nvPr/>
        </p:nvSpPr>
        <p:spPr>
          <a:xfrm>
            <a:off x="325888" y="10148350"/>
            <a:ext cx="1933200" cy="396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RAF HIVE Facebook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4FEA0F-05F2-D809-123A-88648AE7159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1925" y="8517112"/>
            <a:ext cx="737680" cy="737680"/>
          </a:xfrm>
          <a:prstGeom prst="rect">
            <a:avLst/>
          </a:prstGeom>
        </p:spPr>
      </p:pic>
      <p:pic>
        <p:nvPicPr>
          <p:cNvPr id="6" name="Graphic 5" descr="Cursor outline">
            <a:extLst>
              <a:ext uri="{FF2B5EF4-FFF2-40B4-BE49-F238E27FC236}">
                <a16:creationId xmlns:a16="http://schemas.microsoft.com/office/drawing/2014/main" id="{BCDB078F-2049-4D93-E5A5-8811BFE22C0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28305" y="8949938"/>
            <a:ext cx="331300" cy="331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3400</TotalTime>
  <Words>119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Bell, Nerys Mrs (Air-COSPers-Del Com Spt HIVE Hd)</dc:creator>
  <cp:lastModifiedBy>Chadwick, Phil WO (Air-COSPers-Del Accn&amp;Fams WO)</cp:lastModifiedBy>
  <cp:revision>3</cp:revision>
  <dcterms:modified xsi:type="dcterms:W3CDTF">2023-11-16T12:17:47Z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a60473-494b-4586-a1bb-b0e663054676_Enabled">
    <vt:lpwstr>true</vt:lpwstr>
  </property>
  <property fmtid="{D5CDD505-2E9C-101B-9397-08002B2CF9AE}" pid="3" name="MSIP_Label_d8a60473-494b-4586-a1bb-b0e663054676_SetDate">
    <vt:lpwstr>2023-11-13T22:34:24Z</vt:lpwstr>
  </property>
  <property fmtid="{D5CDD505-2E9C-101B-9397-08002B2CF9AE}" pid="4" name="MSIP_Label_d8a60473-494b-4586-a1bb-b0e663054676_Method">
    <vt:lpwstr>Privileged</vt:lpwstr>
  </property>
  <property fmtid="{D5CDD505-2E9C-101B-9397-08002B2CF9AE}" pid="5" name="MSIP_Label_d8a60473-494b-4586-a1bb-b0e663054676_Name">
    <vt:lpwstr>MOD-1-O-‘UNMARKED’</vt:lpwstr>
  </property>
  <property fmtid="{D5CDD505-2E9C-101B-9397-08002B2CF9AE}" pid="6" name="MSIP_Label_d8a60473-494b-4586-a1bb-b0e663054676_SiteId">
    <vt:lpwstr>be7760ed-5953-484b-ae95-d0a16dfa09e5</vt:lpwstr>
  </property>
  <property fmtid="{D5CDD505-2E9C-101B-9397-08002B2CF9AE}" pid="7" name="MSIP_Label_d8a60473-494b-4586-a1bb-b0e663054676_ActionId">
    <vt:lpwstr>4e1d5ae5-5872-45ef-8406-11fcfaffc2bd</vt:lpwstr>
  </property>
  <property fmtid="{D5CDD505-2E9C-101B-9397-08002B2CF9AE}" pid="8" name="MSIP_Label_d8a60473-494b-4586-a1bb-b0e663054676_ContentBits">
    <vt:lpwstr>0</vt:lpwstr>
  </property>
</Properties>
</file>